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5BC83-602C-4413-8DDC-9F33DE0B7521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34269-DF9B-4FF2-83D1-8D980298F5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51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34269-DF9B-4FF2-83D1-8D980298F53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78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482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874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65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08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474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11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03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56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400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985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51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E18A6-231B-447A-AD45-A2A768207C6A}" type="datetimeFigureOut">
              <a:rPr lang="ru-RU" smtClean="0"/>
              <a:t>01.03.2023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B2DEA-FD2E-40DA-A5AD-1775FB4B00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11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6" t="5863" r="7823" b="5932"/>
          <a:stretch/>
        </p:blipFill>
        <p:spPr>
          <a:xfrm>
            <a:off x="8183" y="-171400"/>
            <a:ext cx="9135817" cy="666936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6179570"/>
            <a:ext cx="9144000" cy="67843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23528" y="6372036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PF Din Text Comp Pro Medium" pitchFamily="2" charset="0"/>
              </a:rPr>
              <a:t>Межрайонная ИФНС России № 15 по Оренбургской области</a:t>
            </a:r>
            <a:endParaRPr lang="ru-RU" dirty="0">
              <a:solidFill>
                <a:schemeClr val="bg1"/>
              </a:solidFill>
              <a:latin typeface="PF Din Text Comp Pro Medium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745" y="6179570"/>
            <a:ext cx="2920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PF Din Text Comp Pro Medium" pitchFamily="2" charset="0"/>
              </a:rPr>
              <a:t>Контакт-центр: 8(800)222-22-22</a:t>
            </a:r>
          </a:p>
          <a:p>
            <a:r>
              <a:rPr lang="en-US" dirty="0" smtClean="0">
                <a:solidFill>
                  <a:schemeClr val="bg1"/>
                </a:solidFill>
                <a:latin typeface="PF Din Text Comp Pro Medium" pitchFamily="2" charset="0"/>
              </a:rPr>
              <a:t>www.nalog.gov.ru</a:t>
            </a:r>
            <a:endParaRPr lang="ru-RU" dirty="0">
              <a:solidFill>
                <a:schemeClr val="bg1"/>
              </a:solidFill>
              <a:latin typeface="PF Din Text Comp Pro Medium" pitchFamily="2" charset="0"/>
            </a:endParaRPr>
          </a:p>
        </p:txBody>
      </p:sp>
      <p:pic>
        <p:nvPicPr>
          <p:cNvPr id="5" name="Рисунок 4" descr="https://militaryarms.ru/wp-content/uploads/2020/12/1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116632"/>
            <a:ext cx="1143000" cy="119157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1784698" y="-27384"/>
            <a:ext cx="696376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0" b="1" dirty="0">
                <a:solidFill>
                  <a:srgbClr val="0070C0"/>
                </a:solidFill>
                <a:latin typeface="PF Din Text Comp Pro Medium" pitchFamily="2" charset="0"/>
              </a:rPr>
              <a:t>ЕНС – это просто!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27783" y="1705451"/>
            <a:ext cx="614138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0070C0"/>
                </a:solidFill>
                <a:latin typeface="PF Din Text Comp Pro" pitchFamily="2" charset="0"/>
              </a:rPr>
              <a:t>Единый налоговый счет (ЕНС) </a:t>
            </a:r>
            <a:r>
              <a:rPr lang="ru-RU" sz="2000" dirty="0">
                <a:latin typeface="PF Din Text Comp Pro" pitchFamily="2" charset="0"/>
              </a:rPr>
              <a:t>– это виртуальный кошелек налогоплательщика, где учитываются начисления и поступления налогов и взносов. Его нужно пополнять  с помощью Единого налогового платежа (ЕНП) до срока уплаты налогов. </a:t>
            </a:r>
            <a:endParaRPr lang="ru-RU" dirty="0" smtClean="0">
              <a:effectLst/>
              <a:latin typeface="PF Din Text Comp Pro" pitchFamily="2" charset="0"/>
            </a:endParaRPr>
          </a:p>
          <a:p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23" t="80220" r="36898" b="8456"/>
          <a:stretch/>
        </p:blipFill>
        <p:spPr>
          <a:xfrm>
            <a:off x="7137126" y="4365104"/>
            <a:ext cx="1611338" cy="167763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25496" y="3097704"/>
            <a:ext cx="611871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solidFill>
                  <a:srgbClr val="0070C0"/>
                </a:solidFill>
                <a:latin typeface="PF Din Text Comp Pro" pitchFamily="2" charset="0"/>
              </a:rPr>
              <a:t>Единые сроки:</a:t>
            </a:r>
          </a:p>
          <a:p>
            <a:pPr algn="just"/>
            <a:r>
              <a:rPr lang="ru-RU" sz="1900" dirty="0">
                <a:latin typeface="PF Din Text Comp Pro" pitchFamily="2" charset="0"/>
              </a:rPr>
              <a:t>25 число месяца – срок подачи </a:t>
            </a:r>
            <a:r>
              <a:rPr lang="ru-RU" sz="1900" dirty="0" smtClean="0">
                <a:latin typeface="PF Din Text Comp Pro" pitchFamily="2" charset="0"/>
              </a:rPr>
              <a:t>отчетности/уведомления </a:t>
            </a:r>
            <a:r>
              <a:rPr lang="ru-RU" sz="1900" dirty="0">
                <a:latin typeface="PF Din Text Comp Pro" pitchFamily="2" charset="0"/>
              </a:rPr>
              <a:t>по всем налогам</a:t>
            </a:r>
          </a:p>
          <a:p>
            <a:pPr algn="just"/>
            <a:r>
              <a:rPr lang="ru-RU" sz="1900" dirty="0">
                <a:latin typeface="PF Din Text Comp Pro" pitchFamily="2" charset="0"/>
              </a:rPr>
              <a:t>28 число месяца – единый срок уплаты </a:t>
            </a:r>
            <a:r>
              <a:rPr lang="ru-RU" sz="1900" dirty="0" smtClean="0">
                <a:latin typeface="PF Din Text Comp Pro" pitchFamily="2" charset="0"/>
              </a:rPr>
              <a:t>налогов</a:t>
            </a:r>
            <a:r>
              <a:rPr lang="ru-RU" sz="2000" dirty="0">
                <a:latin typeface="PF Din Text Comp Pro" pitchFamily="2" charset="0"/>
              </a:rPr>
              <a:t> 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3" t="2147" r="11165"/>
          <a:stretch/>
        </p:blipFill>
        <p:spPr>
          <a:xfrm>
            <a:off x="683568" y="1472708"/>
            <a:ext cx="1656184" cy="1610554"/>
          </a:xfrm>
          <a:prstGeom prst="rect">
            <a:avLst/>
          </a:prstGeom>
          <a:ln w="38100" cmpd="sng">
            <a:solidFill>
              <a:schemeClr val="accent1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444208" y="3286725"/>
            <a:ext cx="2540415" cy="646331"/>
          </a:xfrm>
          <a:prstGeom prst="rect">
            <a:avLst/>
          </a:prstGeom>
          <a:solidFill>
            <a:schemeClr val="bg1"/>
          </a:solidFill>
          <a:ln cap="rnd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PF Din Text Comp Pro" pitchFamily="2" charset="0"/>
              </a:rPr>
              <a:t>Все ответы по ЕНС</a:t>
            </a:r>
            <a:r>
              <a:rPr lang="en-US" dirty="0" smtClean="0">
                <a:latin typeface="PF Din Text Comp Pro" pitchFamily="2" charset="0"/>
              </a:rPr>
              <a:t> </a:t>
            </a:r>
            <a:r>
              <a:rPr lang="ru-RU" dirty="0" smtClean="0">
                <a:latin typeface="PF Din Text Comp Pro" pitchFamily="2" charset="0"/>
              </a:rPr>
              <a:t>на </a:t>
            </a:r>
            <a:r>
              <a:rPr lang="ru-RU" dirty="0">
                <a:latin typeface="PF Din Text Comp Pro" pitchFamily="2" charset="0"/>
              </a:rPr>
              <a:t>сайте </a:t>
            </a:r>
            <a:r>
              <a:rPr lang="en-US" b="1" dirty="0" smtClean="0">
                <a:solidFill>
                  <a:srgbClr val="0070C0"/>
                </a:solidFill>
                <a:latin typeface="PF Din Text Comp Pro" pitchFamily="2" charset="0"/>
              </a:rPr>
              <a:t>nalog.gov.ru</a:t>
            </a:r>
            <a:r>
              <a:rPr lang="en-US" dirty="0" smtClean="0">
                <a:latin typeface="PF Din Text Comp Pro" pitchFamily="2" charset="0"/>
              </a:rPr>
              <a:t> </a:t>
            </a:r>
            <a:r>
              <a:rPr lang="ru-RU" dirty="0">
                <a:latin typeface="PF Din Text Comp Pro" pitchFamily="2" charset="0"/>
              </a:rPr>
              <a:t>по </a:t>
            </a:r>
            <a:r>
              <a:rPr lang="en-US" dirty="0">
                <a:latin typeface="PF Din Text Comp Pro" pitchFamily="2" charset="0"/>
              </a:rPr>
              <a:t>QR</a:t>
            </a:r>
            <a:r>
              <a:rPr lang="ru-RU" dirty="0">
                <a:latin typeface="PF Din Text Comp Pro" pitchFamily="2" charset="0"/>
              </a:rPr>
              <a:t> </a:t>
            </a:r>
            <a:r>
              <a:rPr lang="ru-RU" dirty="0" smtClean="0">
                <a:latin typeface="PF Din Text Comp Pro" pitchFamily="2" charset="0"/>
              </a:rPr>
              <a:t>– коду</a:t>
            </a:r>
            <a:r>
              <a:rPr lang="ru-RU" dirty="0">
                <a:latin typeface="PF Din Text Comp Pro" pitchFamily="2" charset="0"/>
              </a:rPr>
              <a:t>: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4509120"/>
            <a:ext cx="2448272" cy="132343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PF Din Text Comp Pro" pitchFamily="2" charset="0"/>
              </a:rPr>
              <a:t>лично: 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PF Din Text Comp Pro" pitchFamily="2" charset="0"/>
              </a:rPr>
              <a:t>в </a:t>
            </a:r>
            <a:r>
              <a:rPr lang="ru-RU" sz="1400" dirty="0">
                <a:latin typeface="PF Din Text Comp Pro" pitchFamily="2" charset="0"/>
              </a:rPr>
              <a:t>Межрайонную ИФНС России №</a:t>
            </a:r>
            <a:r>
              <a:rPr lang="ru-RU" sz="1400" dirty="0" smtClean="0">
                <a:latin typeface="PF Din Text Comp Pro" pitchFamily="2" charset="0"/>
              </a:rPr>
              <a:t>15 по Оренбургской области              </a:t>
            </a:r>
            <a:r>
              <a:rPr lang="ru-RU" sz="1000" dirty="0" smtClean="0">
                <a:latin typeface="PF Din Text Comp Pro" pitchFamily="2" charset="0"/>
              </a:rPr>
              <a:t>(г</a:t>
            </a:r>
            <a:r>
              <a:rPr lang="ru-RU" sz="1000" dirty="0">
                <a:latin typeface="PF Din Text Comp Pro" pitchFamily="2" charset="0"/>
              </a:rPr>
              <a:t>. Оренбург, ул. </a:t>
            </a:r>
            <a:r>
              <a:rPr lang="ru-RU" sz="1000" dirty="0" smtClean="0">
                <a:latin typeface="PF Din Text Comp Pro" pitchFamily="2" charset="0"/>
              </a:rPr>
              <a:t>Чичерина, 1а)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PF Din Text Comp Pro" pitchFamily="2" charset="0"/>
              </a:rPr>
              <a:t>в </a:t>
            </a:r>
            <a:r>
              <a:rPr lang="ru-RU" sz="1400" dirty="0">
                <a:latin typeface="PF Din Text Comp Pro" pitchFamily="2" charset="0"/>
              </a:rPr>
              <a:t>налоговый орган по месту постановки на </a:t>
            </a:r>
            <a:r>
              <a:rPr lang="ru-RU" sz="1400" dirty="0" smtClean="0">
                <a:latin typeface="PF Din Text Comp Pro" pitchFamily="2" charset="0"/>
              </a:rPr>
              <a:t>учет</a:t>
            </a:r>
            <a:endParaRPr lang="ru-RU" sz="1400" dirty="0">
              <a:latin typeface="PF Din Text Comp Pro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25291" y="4509120"/>
            <a:ext cx="1846709" cy="7386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latin typeface="PF Din Text Comp Pro" pitchFamily="2" charset="0"/>
              </a:rPr>
              <a:t>по </a:t>
            </a:r>
            <a:r>
              <a:rPr lang="ru-RU" sz="1400" dirty="0">
                <a:latin typeface="PF Din Text Comp Pro" pitchFamily="2" charset="0"/>
              </a:rPr>
              <a:t>ТКС </a:t>
            </a:r>
            <a:r>
              <a:rPr lang="ru-RU" sz="1400" dirty="0" smtClean="0">
                <a:latin typeface="PF Din Text Comp Pro" pitchFamily="2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1400" smtClean="0">
                <a:latin typeface="PF Din Text Comp Pro" pitchFamily="2" charset="0"/>
              </a:rPr>
              <a:t>через </a:t>
            </a:r>
            <a:r>
              <a:rPr lang="ru-RU" sz="1400" dirty="0">
                <a:latin typeface="PF Din Text Comp Pro" pitchFamily="2" charset="0"/>
              </a:rPr>
              <a:t>Л</a:t>
            </a:r>
            <a:r>
              <a:rPr lang="ru-RU" sz="1400" smtClean="0">
                <a:latin typeface="PF Din Text Comp Pro" pitchFamily="2" charset="0"/>
              </a:rPr>
              <a:t>ичный </a:t>
            </a:r>
            <a:r>
              <a:rPr lang="ru-RU" sz="1400" dirty="0">
                <a:latin typeface="PF Din Text Comp Pro" pitchFamily="2" charset="0"/>
              </a:rPr>
              <a:t>кабинет налогоплательщика</a:t>
            </a:r>
            <a:endParaRPr lang="ru-RU" sz="1400" dirty="0">
              <a:latin typeface="PF Din Text Comp Pro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44008" y="4509120"/>
            <a:ext cx="2329909" cy="1600438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PF Din Text Comp Pro" pitchFamily="2" charset="0"/>
              </a:rPr>
              <a:t>по телефонам горячей </a:t>
            </a:r>
            <a:r>
              <a:rPr lang="ru-RU" sz="1400" dirty="0" smtClean="0">
                <a:latin typeface="PF Din Text Comp Pro" pitchFamily="2" charset="0"/>
              </a:rPr>
              <a:t>линии </a:t>
            </a:r>
            <a:r>
              <a:rPr lang="ru-RU" sz="1200" dirty="0" smtClean="0">
                <a:latin typeface="PF Din Text Comp Pro" pitchFamily="2" charset="0"/>
              </a:rPr>
              <a:t>Межрайонной </a:t>
            </a:r>
            <a:r>
              <a:rPr lang="ru-RU" sz="1200" dirty="0">
                <a:latin typeface="PF Din Text Comp Pro" pitchFamily="2" charset="0"/>
              </a:rPr>
              <a:t>ИФНС России №15 по Оренбургской </a:t>
            </a:r>
            <a:r>
              <a:rPr lang="ru-RU" sz="1200" dirty="0" smtClean="0">
                <a:latin typeface="PF Din Text Comp Pro" pitchFamily="2" charset="0"/>
              </a:rPr>
              <a:t>области</a:t>
            </a:r>
            <a:r>
              <a:rPr lang="ru-RU" sz="1400" dirty="0" smtClean="0">
                <a:latin typeface="PF Din Text Comp Pro" pitchFamily="2" charset="0"/>
              </a:rPr>
              <a:t>:</a:t>
            </a:r>
          </a:p>
          <a:p>
            <a:r>
              <a:rPr lang="ru-RU" sz="1400" dirty="0" smtClean="0">
                <a:latin typeface="PF Din Text Comp Pro" pitchFamily="2" charset="0"/>
              </a:rPr>
              <a:t>8 (3532) 76-92-61 </a:t>
            </a:r>
          </a:p>
          <a:p>
            <a:r>
              <a:rPr lang="ru-RU" sz="1400" dirty="0" smtClean="0">
                <a:latin typeface="PF Din Text Comp Pro" pitchFamily="2" charset="0"/>
              </a:rPr>
              <a:t>8 </a:t>
            </a:r>
            <a:r>
              <a:rPr lang="ru-RU" sz="1400" dirty="0">
                <a:latin typeface="PF Din Text Comp Pro" pitchFamily="2" charset="0"/>
              </a:rPr>
              <a:t>(3532) </a:t>
            </a:r>
            <a:r>
              <a:rPr lang="ru-RU" sz="1400" dirty="0" smtClean="0">
                <a:latin typeface="PF Din Text Comp Pro" pitchFamily="2" charset="0"/>
              </a:rPr>
              <a:t>76-92-83 </a:t>
            </a:r>
          </a:p>
          <a:p>
            <a:r>
              <a:rPr lang="ru-RU" sz="1400" dirty="0" smtClean="0">
                <a:latin typeface="PF Din Text Comp Pro" pitchFamily="2" charset="0"/>
              </a:rPr>
              <a:t>8 </a:t>
            </a:r>
            <a:r>
              <a:rPr lang="ru-RU" sz="1400" dirty="0">
                <a:latin typeface="PF Din Text Comp Pro" pitchFamily="2" charset="0"/>
              </a:rPr>
              <a:t>(3532) </a:t>
            </a:r>
            <a:r>
              <a:rPr lang="ru-RU" sz="1400" dirty="0" smtClean="0">
                <a:latin typeface="PF Din Text Comp Pro" pitchFamily="2" charset="0"/>
              </a:rPr>
              <a:t>76-94-84</a:t>
            </a:r>
          </a:p>
          <a:p>
            <a:r>
              <a:rPr lang="ru-RU" sz="1400" dirty="0" smtClean="0">
                <a:latin typeface="PF Din Text Comp Pro" pitchFamily="2" charset="0"/>
              </a:rPr>
              <a:t>8 (912) 350-18-57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70511" y="4119463"/>
            <a:ext cx="6533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PF Din Text Comp Pro" pitchFamily="2" charset="0"/>
              </a:rPr>
              <a:t>По всем возникающим вопросам можно обращаться:</a:t>
            </a:r>
            <a:endParaRPr lang="ru-RU" sz="2400" b="1" dirty="0">
              <a:solidFill>
                <a:srgbClr val="0070C0"/>
              </a:solidFill>
              <a:latin typeface="PF Din Text Comp Pro" pitchFamily="2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7515450" y="3933056"/>
            <a:ext cx="512934" cy="401482"/>
          </a:xfrm>
          <a:prstGeom prst="downArrow">
            <a:avLst>
              <a:gd name="adj1" fmla="val 50000"/>
              <a:gd name="adj2" fmla="val 6905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0376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164</Words>
  <Application>Microsoft Office PowerPoint</Application>
  <PresentationFormat>Экран 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Нежданова Елена Александровна</dc:creator>
  <cp:lastModifiedBy>Нежданова Елена Александровна</cp:lastModifiedBy>
  <cp:revision>9</cp:revision>
  <dcterms:created xsi:type="dcterms:W3CDTF">2023-02-28T12:09:28Z</dcterms:created>
  <dcterms:modified xsi:type="dcterms:W3CDTF">2023-03-01T12:19:05Z</dcterms:modified>
</cp:coreProperties>
</file>